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0" d="100"/>
          <a:sy n="80" d="100"/>
        </p:scale>
        <p:origin x="10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MKI%20Utama2\Documents\Bambang-HeruXII.A\bnsp\excelbnsp.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SMKI%20Utama2\Documents\Bambang-HeruXII.A\bnsp\excelbnsp.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SMKI%20Utama2\Documents\Bambang-HeruXII.A\bnsp\excelbnsp.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SMKI%20Utama2\Documents\Bambang-HeruXII.A\bnsp\excelbnsp.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doughnutChart>
        <c:varyColors val="1"/>
        <c:ser>
          <c:idx val="0"/>
          <c:order val="0"/>
          <c:tx>
            <c:strRef>
              <c:f>Sheet1!$C$2:$C$3</c:f>
              <c:strCache>
                <c:ptCount val="2"/>
                <c:pt idx="0">
                  <c:v>Stansistik tentang kurangnya digitalisasi bisnis di Indonesia</c:v>
                </c:pt>
                <c:pt idx="1">
                  <c:v>Mei - 2021</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cat>
            <c:strRef>
              <c:f>Sheet1!$A$4:$B$5</c:f>
              <c:strCache>
                <c:ptCount val="2"/>
                <c:pt idx="0">
                  <c:v>UMKM dengan AI</c:v>
                </c:pt>
                <c:pt idx="1">
                  <c:v>UMKM tanpa AI</c:v>
                </c:pt>
              </c:strCache>
            </c:strRef>
          </c:cat>
          <c:val>
            <c:numRef>
              <c:f>Sheet1!$C$4:$C$5</c:f>
              <c:numCache>
                <c:formatCode>0%</c:formatCode>
                <c:ptCount val="2"/>
                <c:pt idx="0">
                  <c:v>0.21</c:v>
                </c:pt>
                <c:pt idx="1">
                  <c:v>0.7</c:v>
                </c:pt>
              </c:numCache>
            </c:numRef>
          </c:val>
          <c:extLst xmlns:c16r2="http://schemas.microsoft.com/office/drawing/2015/06/chart">
            <c:ext xmlns:c16="http://schemas.microsoft.com/office/drawing/2014/chart" uri="{C3380CC4-5D6E-409C-BE32-E72D297353CC}">
              <c16:uniqueId val="{00000000-2AFD-4062-8814-163DBB79FC8D}"/>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Sheet1!$C$7:$C$8</c:f>
              <c:strCache>
                <c:ptCount val="2"/>
                <c:pt idx="0">
                  <c:v>Negara paling optimis akan manfaat teknologi AI</c:v>
                </c:pt>
                <c:pt idx="1">
                  <c:v>Negara</c:v>
                </c:pt>
              </c:strCache>
            </c:strRef>
          </c:tx>
          <c:spPr>
            <a:solidFill>
              <a:schemeClr val="accent1"/>
            </a:solidFill>
            <a:ln>
              <a:noFill/>
            </a:ln>
            <a:effectLst/>
          </c:spPr>
          <c:invertIfNegative val="0"/>
          <c:cat>
            <c:strRef>
              <c:f>Sheet1!$A$9:$B$12</c:f>
              <c:strCache>
                <c:ptCount val="4"/>
                <c:pt idx="0">
                  <c:v>Indonesia</c:v>
                </c:pt>
                <c:pt idx="1">
                  <c:v>Thailand</c:v>
                </c:pt>
                <c:pt idx="2">
                  <c:v>As dan Perancis </c:v>
                </c:pt>
                <c:pt idx="3">
                  <c:v>Kanada dan Swedia</c:v>
                </c:pt>
              </c:strCache>
            </c:strRef>
          </c:cat>
          <c:val>
            <c:numRef>
              <c:f>Sheet1!$C$9:$C$12</c:f>
              <c:numCache>
                <c:formatCode>0%</c:formatCode>
                <c:ptCount val="4"/>
                <c:pt idx="0">
                  <c:v>0.78</c:v>
                </c:pt>
                <c:pt idx="1">
                  <c:v>0.74</c:v>
                </c:pt>
                <c:pt idx="2">
                  <c:v>0.37</c:v>
                </c:pt>
                <c:pt idx="3">
                  <c:v>0.39</c:v>
                </c:pt>
              </c:numCache>
            </c:numRef>
          </c:val>
          <c:extLst xmlns:c16r2="http://schemas.microsoft.com/office/drawing/2015/06/chart">
            <c:ext xmlns:c16="http://schemas.microsoft.com/office/drawing/2014/chart" uri="{C3380CC4-5D6E-409C-BE32-E72D297353CC}">
              <c16:uniqueId val="{00000000-EBEE-4D9E-AA7D-68FB4597E938}"/>
            </c:ext>
          </c:extLst>
        </c:ser>
        <c:dLbls>
          <c:showLegendKey val="0"/>
          <c:showVal val="0"/>
          <c:showCatName val="0"/>
          <c:showSerName val="0"/>
          <c:showPercent val="0"/>
          <c:showBubbleSize val="0"/>
        </c:dLbls>
        <c:gapWidth val="219"/>
        <c:overlap val="-27"/>
        <c:axId val="-1731494624"/>
        <c:axId val="-1731489728"/>
      </c:barChart>
      <c:catAx>
        <c:axId val="-1731494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31489728"/>
        <c:crosses val="autoZero"/>
        <c:auto val="1"/>
        <c:lblAlgn val="ctr"/>
        <c:lblOffset val="100"/>
        <c:noMultiLvlLbl val="0"/>
      </c:catAx>
      <c:valAx>
        <c:axId val="-17314897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314946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Sheet1!$C$20:$C$21</c:f>
              <c:strCache>
                <c:ptCount val="2"/>
                <c:pt idx="0">
                  <c:v>AI yang paling banyak digunakan di Indonesia</c:v>
                </c:pt>
                <c:pt idx="1">
                  <c:v>AI</c:v>
                </c:pt>
              </c:strCache>
            </c:strRef>
          </c:tx>
          <c:spPr>
            <a:solidFill>
              <a:schemeClr val="accent1"/>
            </a:solidFill>
            <a:ln>
              <a:noFill/>
            </a:ln>
            <a:effectLst/>
          </c:spPr>
          <c:invertIfNegative val="0"/>
          <c:cat>
            <c:strRef>
              <c:f>Sheet1!$A$22:$B$26</c:f>
              <c:strCache>
                <c:ptCount val="5"/>
                <c:pt idx="0">
                  <c:v>ChatGPT</c:v>
                </c:pt>
                <c:pt idx="1">
                  <c:v>CopyAI</c:v>
                </c:pt>
                <c:pt idx="2">
                  <c:v>Luminar AI dan Oracle</c:v>
                </c:pt>
                <c:pt idx="3">
                  <c:v>Dall-e dan Lalal.AI</c:v>
                </c:pt>
                <c:pt idx="4">
                  <c:v>Autmatch</c:v>
                </c:pt>
              </c:strCache>
            </c:strRef>
          </c:cat>
          <c:val>
            <c:numRef>
              <c:f>Sheet1!$C$22:$C$26</c:f>
              <c:numCache>
                <c:formatCode>0%</c:formatCode>
                <c:ptCount val="5"/>
                <c:pt idx="0">
                  <c:v>0.52</c:v>
                </c:pt>
                <c:pt idx="1">
                  <c:v>0.28999999999999998</c:v>
                </c:pt>
                <c:pt idx="2">
                  <c:v>0.23</c:v>
                </c:pt>
                <c:pt idx="3">
                  <c:v>0.12</c:v>
                </c:pt>
                <c:pt idx="4">
                  <c:v>0.11</c:v>
                </c:pt>
              </c:numCache>
            </c:numRef>
          </c:val>
          <c:extLst xmlns:c16r2="http://schemas.microsoft.com/office/drawing/2015/06/chart">
            <c:ext xmlns:c16="http://schemas.microsoft.com/office/drawing/2014/chart" uri="{C3380CC4-5D6E-409C-BE32-E72D297353CC}">
              <c16:uniqueId val="{00000000-897C-4904-B08F-47AC65E503B0}"/>
            </c:ext>
          </c:extLst>
        </c:ser>
        <c:dLbls>
          <c:showLegendKey val="0"/>
          <c:showVal val="0"/>
          <c:showCatName val="0"/>
          <c:showSerName val="0"/>
          <c:showPercent val="0"/>
          <c:showBubbleSize val="0"/>
        </c:dLbls>
        <c:gapWidth val="219"/>
        <c:overlap val="-27"/>
        <c:axId val="-1646446400"/>
        <c:axId val="-1646451840"/>
      </c:barChart>
      <c:catAx>
        <c:axId val="-1646446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46451840"/>
        <c:crosses val="autoZero"/>
        <c:auto val="1"/>
        <c:lblAlgn val="ctr"/>
        <c:lblOffset val="100"/>
        <c:noMultiLvlLbl val="0"/>
      </c:catAx>
      <c:valAx>
        <c:axId val="-164645184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46446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Sheet1!$C$28:$C$29</c:f>
              <c:strCache>
                <c:ptCount val="2"/>
                <c:pt idx="0">
                  <c:v>Kontribusi AI untuk ekonomi RI</c:v>
                </c:pt>
                <c:pt idx="1">
                  <c:v>Industri</c:v>
                </c:pt>
              </c:strCache>
            </c:strRef>
          </c:tx>
          <c:spPr>
            <a:solidFill>
              <a:schemeClr val="accent1"/>
            </a:solidFill>
            <a:ln>
              <a:noFill/>
            </a:ln>
            <a:effectLst/>
          </c:spPr>
          <c:invertIfNegative val="0"/>
          <c:cat>
            <c:strRef>
              <c:f>Sheet1!$A$30:$B$35</c:f>
              <c:strCache>
                <c:ptCount val="6"/>
                <c:pt idx="0">
                  <c:v>Manufaktur</c:v>
                </c:pt>
                <c:pt idx="1">
                  <c:v>Kontruksi</c:v>
                </c:pt>
                <c:pt idx="2">
                  <c:v>Perdagangan</c:v>
                </c:pt>
                <c:pt idx="3">
                  <c:v>Transportasi</c:v>
                </c:pt>
                <c:pt idx="4">
                  <c:v>Pertanian</c:v>
                </c:pt>
                <c:pt idx="5">
                  <c:v>Lainnya</c:v>
                </c:pt>
              </c:strCache>
            </c:strRef>
          </c:cat>
          <c:val>
            <c:numRef>
              <c:f>Sheet1!$C$30:$C$35</c:f>
              <c:numCache>
                <c:formatCode>0%</c:formatCode>
                <c:ptCount val="6"/>
                <c:pt idx="0">
                  <c:v>0.34</c:v>
                </c:pt>
                <c:pt idx="1">
                  <c:v>0.16</c:v>
                </c:pt>
                <c:pt idx="2">
                  <c:v>0.12</c:v>
                </c:pt>
                <c:pt idx="3">
                  <c:v>7.0000000000000007E-2</c:v>
                </c:pt>
                <c:pt idx="4">
                  <c:v>0.06</c:v>
                </c:pt>
                <c:pt idx="5">
                  <c:v>0.26</c:v>
                </c:pt>
              </c:numCache>
            </c:numRef>
          </c:val>
          <c:extLst xmlns:c16r2="http://schemas.microsoft.com/office/drawing/2015/06/chart">
            <c:ext xmlns:c16="http://schemas.microsoft.com/office/drawing/2014/chart" uri="{C3380CC4-5D6E-409C-BE32-E72D297353CC}">
              <c16:uniqueId val="{00000000-3619-4E64-9143-1D630CB7C431}"/>
            </c:ext>
          </c:extLst>
        </c:ser>
        <c:dLbls>
          <c:showLegendKey val="0"/>
          <c:showVal val="0"/>
          <c:showCatName val="0"/>
          <c:showSerName val="0"/>
          <c:showPercent val="0"/>
          <c:showBubbleSize val="0"/>
        </c:dLbls>
        <c:gapWidth val="219"/>
        <c:overlap val="-27"/>
        <c:axId val="-1646451296"/>
        <c:axId val="-1646456192"/>
      </c:barChart>
      <c:catAx>
        <c:axId val="-1646451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46456192"/>
        <c:crosses val="autoZero"/>
        <c:auto val="1"/>
        <c:lblAlgn val="ctr"/>
        <c:lblOffset val="100"/>
        <c:noMultiLvlLbl val="0"/>
      </c:catAx>
      <c:valAx>
        <c:axId val="-164645619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46451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A638B0-68DE-44A5-A82C-09A7C09E3C01}"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365108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A638B0-68DE-44A5-A82C-09A7C09E3C01}"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3140978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A638B0-68DE-44A5-A82C-09A7C09E3C01}"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1303068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A638B0-68DE-44A5-A82C-09A7C09E3C01}"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732073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A638B0-68DE-44A5-A82C-09A7C09E3C01}"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2607137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A638B0-68DE-44A5-A82C-09A7C09E3C01}" type="datetimeFigureOut">
              <a:rPr lang="en-US" smtClean="0"/>
              <a:t>11/1/2023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1152035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A638B0-68DE-44A5-A82C-09A7C09E3C01}" type="datetimeFigureOut">
              <a:rPr lang="en-US" smtClean="0"/>
              <a:t>11/1/2023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419414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A638B0-68DE-44A5-A82C-09A7C09E3C01}" type="datetimeFigureOut">
              <a:rPr lang="en-US" smtClean="0"/>
              <a:t>11/1/2023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163613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A638B0-68DE-44A5-A82C-09A7C09E3C01}" type="datetimeFigureOut">
              <a:rPr lang="en-US" smtClean="0"/>
              <a:t>11/1/2023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2453865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A638B0-68DE-44A5-A82C-09A7C09E3C01}" type="datetimeFigureOut">
              <a:rPr lang="en-US" smtClean="0"/>
              <a:t>11/1/2023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4144924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A638B0-68DE-44A5-A82C-09A7C09E3C01}" type="datetimeFigureOut">
              <a:rPr lang="en-US" smtClean="0"/>
              <a:t>11/1/2023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E0A6-21DC-4A25-9D64-37DAFE43FBB6}" type="slidenum">
              <a:rPr lang="en-US" smtClean="0"/>
              <a:t>‹#›</a:t>
            </a:fld>
            <a:endParaRPr lang="en-US"/>
          </a:p>
        </p:txBody>
      </p:sp>
    </p:spTree>
    <p:extLst>
      <p:ext uri="{BB962C8B-B14F-4D97-AF65-F5344CB8AC3E}">
        <p14:creationId xmlns:p14="http://schemas.microsoft.com/office/powerpoint/2010/main" val="4158496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A638B0-68DE-44A5-A82C-09A7C09E3C01}" type="datetimeFigureOut">
              <a:rPr lang="en-US" smtClean="0"/>
              <a:t>11/1/2023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E0A6-21DC-4A25-9D64-37DAFE43FBB6}" type="slidenum">
              <a:rPr lang="en-US" smtClean="0"/>
              <a:t>‹#›</a:t>
            </a:fld>
            <a:endParaRPr lang="en-US"/>
          </a:p>
        </p:txBody>
      </p:sp>
    </p:spTree>
    <p:extLst>
      <p:ext uri="{BB962C8B-B14F-4D97-AF65-F5344CB8AC3E}">
        <p14:creationId xmlns:p14="http://schemas.microsoft.com/office/powerpoint/2010/main" val="1144680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1436" y="2584173"/>
            <a:ext cx="9199660" cy="1938992"/>
          </a:xfrm>
          <a:prstGeom prst="rect">
            <a:avLst/>
          </a:prstGeom>
          <a:noFill/>
        </p:spPr>
        <p:txBody>
          <a:bodyPr wrap="square" rtlCol="0">
            <a:spAutoFit/>
          </a:bodyPr>
          <a:lstStyle/>
          <a:p>
            <a:pPr algn="ctr"/>
            <a:r>
              <a:rPr lang="en-US" sz="6000" smtClean="0">
                <a:latin typeface="Times New Roman" panose="02020603050405020304" pitchFamily="18" charset="0"/>
                <a:cs typeface="Times New Roman" panose="02020603050405020304" pitchFamily="18" charset="0"/>
              </a:rPr>
              <a:t>Digital </a:t>
            </a:r>
            <a:r>
              <a:rPr lang="en-US" sz="6000" err="1" smtClean="0">
                <a:latin typeface="Times New Roman" panose="02020603050405020304" pitchFamily="18" charset="0"/>
                <a:cs typeface="Times New Roman" panose="02020603050405020304" pitchFamily="18" charset="0"/>
              </a:rPr>
              <a:t>Bisnis</a:t>
            </a:r>
            <a:r>
              <a:rPr lang="en-US" sz="6000" smtClean="0">
                <a:latin typeface="Times New Roman" panose="02020603050405020304" pitchFamily="18" charset="0"/>
                <a:cs typeface="Times New Roman" panose="02020603050405020304" pitchFamily="18" charset="0"/>
              </a:rPr>
              <a:t> </a:t>
            </a:r>
            <a:r>
              <a:rPr lang="en-US" sz="6000" err="1" smtClean="0">
                <a:latin typeface="Times New Roman" panose="02020603050405020304" pitchFamily="18" charset="0"/>
                <a:cs typeface="Times New Roman" panose="02020603050405020304" pitchFamily="18" charset="0"/>
              </a:rPr>
              <a:t>dan</a:t>
            </a:r>
            <a:r>
              <a:rPr lang="en-US" sz="6000" smtClean="0">
                <a:latin typeface="Times New Roman" panose="02020603050405020304" pitchFamily="18" charset="0"/>
                <a:cs typeface="Times New Roman" panose="02020603050405020304" pitchFamily="18" charset="0"/>
              </a:rPr>
              <a:t> Artificial Intelligence di Indonesia</a:t>
            </a:r>
            <a:endParaRPr lang="en-US" sz="600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Tree>
    <p:extLst>
      <p:ext uri="{BB962C8B-B14F-4D97-AF65-F5344CB8AC3E}">
        <p14:creationId xmlns:p14="http://schemas.microsoft.com/office/powerpoint/2010/main" val="13574949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163541" y="579197"/>
            <a:ext cx="6096000" cy="646331"/>
          </a:xfrm>
          <a:prstGeom prst="rect">
            <a:avLst/>
          </a:prstGeom>
        </p:spPr>
        <p:txBody>
          <a:bodyPr>
            <a:spAutoFit/>
          </a:bodyPr>
          <a:lstStyle/>
          <a:p>
            <a:r>
              <a:rPr lang="it-IT" b="1" i="0" smtClean="0">
                <a:effectLst/>
                <a:latin typeface="Söhne"/>
              </a:rPr>
              <a:t>Pendanaan AI di Dunia Turun 38,2% pada Kuartal II/2023</a:t>
            </a:r>
            <a:endParaRPr lang="en-US"/>
          </a:p>
        </p:txBody>
      </p:sp>
      <p:sp>
        <p:nvSpPr>
          <p:cNvPr id="4" name="Rectangle 3"/>
          <p:cNvSpPr/>
          <p:nvPr/>
        </p:nvSpPr>
        <p:spPr>
          <a:xfrm>
            <a:off x="1338469" y="2112485"/>
            <a:ext cx="8393927" cy="3323987"/>
          </a:xfrm>
          <a:prstGeom prst="rect">
            <a:avLst/>
          </a:prstGeom>
        </p:spPr>
        <p:txBody>
          <a:bodyPr wrap="square">
            <a:spAutoFit/>
          </a:bodyPr>
          <a:lstStyle/>
          <a:p>
            <a:pPr>
              <a:lnSpc>
                <a:spcPct val="150000"/>
              </a:lnSpc>
            </a:pPr>
            <a:r>
              <a:rPr lang="en-US" sz="2000">
                <a:latin typeface="Times New Roman" panose="02020603050405020304" pitchFamily="18" charset="0"/>
                <a:cs typeface="Times New Roman" panose="02020603050405020304" pitchFamily="18" charset="0"/>
              </a:rPr>
              <a:t>Pendanaan untuk perusahaan AI di seluruh dunia mengalami penurunan pada kuartal II/2023, tetapi Indonesia masih menunjukkan minat dalam penggunaan aplikasi AI. Aplikasi seperti ChatGPT dan Copy.ai menjadi salah satu yang paling banyak digunakan di Indonesia.</a:t>
            </a:r>
          </a:p>
          <a:p>
            <a:pPr>
              <a:lnSpc>
                <a:spcPct val="150000"/>
              </a:lnSpc>
            </a:pPr>
            <a:r>
              <a:rPr lang="en-US" sz="2000">
                <a:latin typeface="Times New Roman" panose="02020603050405020304" pitchFamily="18" charset="0"/>
                <a:cs typeface="Times New Roman" panose="02020603050405020304" pitchFamily="18" charset="0"/>
              </a:rPr>
              <a:t>Dalam konteks penggunaan AI generatif, terdapat potensi besar untuk meningkatkan kapasitas produksi di berbagai sektor ekonomi Indonesia, yang dapat berkontribusi signifikan terhadap pertumbuhan ekonomi.</a:t>
            </a:r>
            <a:endParaRPr lang="en-US" sz="2000" b="0" i="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6537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084028" y="579197"/>
            <a:ext cx="6096000" cy="646331"/>
          </a:xfrm>
          <a:prstGeom prst="rect">
            <a:avLst/>
          </a:prstGeom>
        </p:spPr>
        <p:txBody>
          <a:bodyPr>
            <a:spAutoFit/>
          </a:bodyPr>
          <a:lstStyle/>
          <a:p>
            <a:r>
              <a:rPr lang="it-IT" b="1" i="0" smtClean="0">
                <a:effectLst/>
                <a:latin typeface="Söhne"/>
              </a:rPr>
              <a:t>Kontribusi AI Generatif terhadap Ekonomi RI Capai Rp3.710 T</a:t>
            </a:r>
            <a:endParaRPr lang="en-US"/>
          </a:p>
        </p:txBody>
      </p:sp>
      <p:graphicFrame>
        <p:nvGraphicFramePr>
          <p:cNvPr id="5" name="Chart 4">
            <a:extLst>
              <a:ext uri="{FF2B5EF4-FFF2-40B4-BE49-F238E27FC236}">
                <a16:creationId xmlns="" xmlns:xdr="http://schemas.openxmlformats.org/drawingml/2006/spreadsheetDrawing" xmlns:a16="http://schemas.microsoft.com/office/drawing/2014/main" xmlns:lc="http://schemas.openxmlformats.org/drawingml/2006/lockedCanvas" id="{39BFE4FB-680C-FBCF-C81C-1DCD92565BAC}"/>
              </a:ext>
            </a:extLst>
          </p:cNvPr>
          <p:cNvGraphicFramePr>
            <a:graphicFrameLocks/>
          </p:cNvGraphicFramePr>
          <p:nvPr>
            <p:extLst>
              <p:ext uri="{D42A27DB-BD31-4B8C-83A1-F6EECF244321}">
                <p14:modId xmlns:p14="http://schemas.microsoft.com/office/powerpoint/2010/main" val="2181967752"/>
              </p:ext>
            </p:extLst>
          </p:nvPr>
        </p:nvGraphicFramePr>
        <p:xfrm>
          <a:off x="6561340" y="2111810"/>
          <a:ext cx="3942333" cy="345131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1179444" y="2661859"/>
            <a:ext cx="4537544" cy="2806987"/>
          </a:xfrm>
          <a:prstGeom prst="rect">
            <a:avLst/>
          </a:prstGeom>
        </p:spPr>
        <p:txBody>
          <a:bodyPr wrap="square">
            <a:spAutoFit/>
          </a:bodyPr>
          <a:lstStyle/>
          <a:p>
            <a:pPr>
              <a:lnSpc>
                <a:spcPct val="150000"/>
              </a:lnSpc>
            </a:pPr>
            <a:r>
              <a:rPr lang="en-US" sz="2000">
                <a:latin typeface="Times New Roman" panose="02020603050405020304" pitchFamily="18" charset="0"/>
                <a:cs typeface="Times New Roman" panose="02020603050405020304" pitchFamily="18" charset="0"/>
              </a:rPr>
              <a:t>Studi juga menyoroti pentingnya persiapan keterampilan pekerja untuk menghadapi inovasi AI generatif: pengembangan dan pengelolaan, keterampilan bekerja sama, serta keterampilan hidup bersama AI generatif.</a:t>
            </a:r>
          </a:p>
        </p:txBody>
      </p:sp>
    </p:spTree>
    <p:extLst>
      <p:ext uri="{BB962C8B-B14F-4D97-AF65-F5344CB8AC3E}">
        <p14:creationId xmlns:p14="http://schemas.microsoft.com/office/powerpoint/2010/main" val="3338037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4127500" y="2826435"/>
            <a:ext cx="4724400" cy="1015663"/>
          </a:xfrm>
          <a:prstGeom prst="rect">
            <a:avLst/>
          </a:prstGeom>
        </p:spPr>
        <p:txBody>
          <a:bodyPr wrap="square">
            <a:spAutoFit/>
          </a:bodyPr>
          <a:lstStyle/>
          <a:p>
            <a:r>
              <a:rPr lang="en-US" sz="6000" smtClean="0">
                <a:latin typeface="Times New Roman" panose="02020603050405020304" pitchFamily="18" charset="0"/>
                <a:cs typeface="Times New Roman" panose="02020603050405020304" pitchFamily="18" charset="0"/>
              </a:rPr>
              <a:t>Terimakasih</a:t>
            </a:r>
            <a:endParaRPr lang="en-US"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874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536833" y="2614946"/>
            <a:ext cx="8117305" cy="1938992"/>
          </a:xfrm>
          <a:prstGeom prst="rect">
            <a:avLst/>
          </a:prstGeom>
        </p:spPr>
        <p:txBody>
          <a:bodyPr wrap="square">
            <a:spAutoFit/>
          </a:bodyPr>
          <a:lstStyle/>
          <a:p>
            <a:r>
              <a:rPr lang="en-US" sz="4000" err="1" smtClean="0">
                <a:latin typeface="Times New Roman" panose="02020603050405020304" pitchFamily="18" charset="0"/>
                <a:cs typeface="Times New Roman" panose="02020603050405020304" pitchFamily="18" charset="0"/>
              </a:rPr>
              <a:t>Dunia</a:t>
            </a:r>
            <a:r>
              <a:rPr lang="en-US" sz="4000" smtClean="0">
                <a:latin typeface="Times New Roman" panose="02020603050405020304" pitchFamily="18" charset="0"/>
                <a:cs typeface="Times New Roman" panose="02020603050405020304" pitchFamily="18" charset="0"/>
              </a:rPr>
              <a:t> </a:t>
            </a:r>
            <a:r>
              <a:rPr lang="en-US" sz="4000" err="1" smtClean="0">
                <a:latin typeface="Times New Roman" panose="02020603050405020304" pitchFamily="18" charset="0"/>
                <a:cs typeface="Times New Roman" panose="02020603050405020304" pitchFamily="18" charset="0"/>
              </a:rPr>
              <a:t>bisnis</a:t>
            </a:r>
            <a:r>
              <a:rPr lang="en-US" sz="4000" smtClean="0">
                <a:latin typeface="Times New Roman" panose="02020603050405020304" pitchFamily="18" charset="0"/>
                <a:cs typeface="Times New Roman" panose="02020603050405020304" pitchFamily="18" charset="0"/>
              </a:rPr>
              <a:t> yang </a:t>
            </a:r>
            <a:r>
              <a:rPr lang="en-US" sz="4000" err="1" smtClean="0">
                <a:latin typeface="Times New Roman" panose="02020603050405020304" pitchFamily="18" charset="0"/>
                <a:cs typeface="Times New Roman" panose="02020603050405020304" pitchFamily="18" charset="0"/>
              </a:rPr>
              <a:t>dinamis</a:t>
            </a:r>
            <a:r>
              <a:rPr lang="en-US" sz="4000" smtClean="0">
                <a:latin typeface="Times New Roman" panose="02020603050405020304" pitchFamily="18" charset="0"/>
                <a:cs typeface="Times New Roman" panose="02020603050405020304" pitchFamily="18" charset="0"/>
              </a:rPr>
              <a:t> </a:t>
            </a:r>
            <a:r>
              <a:rPr lang="en-US" sz="4000" err="1" smtClean="0">
                <a:latin typeface="Times New Roman" panose="02020603050405020304" pitchFamily="18" charset="0"/>
                <a:cs typeface="Times New Roman" panose="02020603050405020304" pitchFamily="18" charset="0"/>
              </a:rPr>
              <a:t>memerlukan</a:t>
            </a:r>
            <a:r>
              <a:rPr lang="en-US" sz="4000" smtClean="0">
                <a:latin typeface="Times New Roman" panose="02020603050405020304" pitchFamily="18" charset="0"/>
                <a:cs typeface="Times New Roman" panose="02020603050405020304" pitchFamily="18" charset="0"/>
              </a:rPr>
              <a:t> </a:t>
            </a:r>
            <a:r>
              <a:rPr lang="en-US" sz="4000" err="1" smtClean="0">
                <a:latin typeface="Times New Roman" panose="02020603050405020304" pitchFamily="18" charset="0"/>
                <a:cs typeface="Times New Roman" panose="02020603050405020304" pitchFamily="18" charset="0"/>
              </a:rPr>
              <a:t>adaptasi</a:t>
            </a:r>
            <a:r>
              <a:rPr lang="en-US" sz="4000" smtClean="0">
                <a:latin typeface="Times New Roman" panose="02020603050405020304" pitchFamily="18" charset="0"/>
                <a:cs typeface="Times New Roman" panose="02020603050405020304" pitchFamily="18" charset="0"/>
              </a:rPr>
              <a:t> </a:t>
            </a:r>
            <a:r>
              <a:rPr lang="en-US" sz="4000" err="1" smtClean="0">
                <a:latin typeface="Times New Roman" panose="02020603050405020304" pitchFamily="18" charset="0"/>
                <a:cs typeface="Times New Roman" panose="02020603050405020304" pitchFamily="18" charset="0"/>
              </a:rPr>
              <a:t>terhadap</a:t>
            </a:r>
            <a:r>
              <a:rPr lang="en-US" sz="4000" smtClean="0">
                <a:latin typeface="Times New Roman" panose="02020603050405020304" pitchFamily="18" charset="0"/>
                <a:cs typeface="Times New Roman" panose="02020603050405020304" pitchFamily="18" charset="0"/>
              </a:rPr>
              <a:t> </a:t>
            </a:r>
            <a:r>
              <a:rPr lang="en-US" sz="4000" err="1" smtClean="0">
                <a:latin typeface="Times New Roman" panose="02020603050405020304" pitchFamily="18" charset="0"/>
                <a:cs typeface="Times New Roman" panose="02020603050405020304" pitchFamily="18" charset="0"/>
              </a:rPr>
              <a:t>perubahan</a:t>
            </a:r>
            <a:r>
              <a:rPr lang="en-US" sz="4000" smtClean="0">
                <a:latin typeface="Times New Roman" panose="02020603050405020304" pitchFamily="18" charset="0"/>
                <a:cs typeface="Times New Roman" panose="02020603050405020304" pitchFamily="18" charset="0"/>
              </a:rPr>
              <a:t>, </a:t>
            </a:r>
            <a:r>
              <a:rPr lang="en-US" sz="4000" err="1" smtClean="0">
                <a:latin typeface="Times New Roman" panose="02020603050405020304" pitchFamily="18" charset="0"/>
                <a:cs typeface="Times New Roman" panose="02020603050405020304" pitchFamily="18" charset="0"/>
              </a:rPr>
              <a:t>termasuk</a:t>
            </a:r>
            <a:r>
              <a:rPr lang="en-US" sz="4000" smtClean="0">
                <a:latin typeface="Times New Roman" panose="02020603050405020304" pitchFamily="18" charset="0"/>
                <a:cs typeface="Times New Roman" panose="02020603050405020304" pitchFamily="18" charset="0"/>
              </a:rPr>
              <a:t> </a:t>
            </a:r>
            <a:r>
              <a:rPr lang="en-US" sz="4000" err="1" smtClean="0">
                <a:latin typeface="Times New Roman" panose="02020603050405020304" pitchFamily="18" charset="0"/>
                <a:cs typeface="Times New Roman" panose="02020603050405020304" pitchFamily="18" charset="0"/>
              </a:rPr>
              <a:t>digitalisasi</a:t>
            </a:r>
            <a:r>
              <a:rPr lang="en-US" sz="4000" smtClean="0">
                <a:latin typeface="Times New Roman" panose="02020603050405020304" pitchFamily="18" charset="0"/>
                <a:cs typeface="Times New Roman" panose="02020603050405020304" pitchFamily="18" charset="0"/>
              </a:rPr>
              <a:t>.</a:t>
            </a:r>
            <a:endParaRPr lang="en-US"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6693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982060" y="820551"/>
            <a:ext cx="6708888" cy="523220"/>
          </a:xfrm>
          <a:prstGeom prst="rect">
            <a:avLst/>
          </a:prstGeom>
        </p:spPr>
        <p:txBody>
          <a:bodyPr wrap="none">
            <a:spAutoFit/>
          </a:bodyPr>
          <a:lstStyle/>
          <a:p>
            <a:r>
              <a:rPr lang="it-IT" sz="2800" b="1" i="0" smtClean="0">
                <a:effectLst/>
                <a:latin typeface="Times New Roman" panose="02020603050405020304" pitchFamily="18" charset="0"/>
                <a:cs typeface="Times New Roman" panose="02020603050405020304" pitchFamily="18" charset="0"/>
              </a:rPr>
              <a:t>Kurangnya Digitalisasi Bisnis di Indonesia</a:t>
            </a:r>
            <a:endParaRPr lang="en-US" sz="2800">
              <a:latin typeface="Times New Roman" panose="02020603050405020304" pitchFamily="18" charset="0"/>
              <a:cs typeface="Times New Roman" panose="02020603050405020304" pitchFamily="18" charset="0"/>
            </a:endParaRPr>
          </a:p>
        </p:txBody>
      </p:sp>
      <p:sp>
        <p:nvSpPr>
          <p:cNvPr id="4" name="Rectangle 3"/>
          <p:cNvSpPr/>
          <p:nvPr/>
        </p:nvSpPr>
        <p:spPr>
          <a:xfrm>
            <a:off x="1217025" y="1692917"/>
            <a:ext cx="4411579" cy="4191981"/>
          </a:xfrm>
          <a:prstGeom prst="rect">
            <a:avLst/>
          </a:prstGeom>
        </p:spPr>
        <p:txBody>
          <a:bodyPr wrap="square">
            <a:spAutoFit/>
          </a:bodyPr>
          <a:lstStyle/>
          <a:p>
            <a:pPr>
              <a:lnSpc>
                <a:spcPct val="150000"/>
              </a:lnSpc>
            </a:pPr>
            <a:r>
              <a:rPr lang="en-US" sz="2000" b="0" i="0" smtClean="0">
                <a:effectLst/>
                <a:latin typeface="Times New Roman" panose="02020603050405020304" pitchFamily="18" charset="0"/>
                <a:cs typeface="Times New Roman" panose="02020603050405020304" pitchFamily="18" charset="0"/>
              </a:rPr>
              <a:t>Kurangnya digitalisasi bisnis di Indonesia, terutama di kalangan usaha mikro kecil menengah (UMKM), merupakan tantangan yang perlu diatasi. Sebagian besar UMKM masih menggunakan metode konvensional dalam menjalankan bisnis mereka, dan kesadaran akan digitalisasi perlu ditingkatkan.</a:t>
            </a:r>
            <a:endParaRPr lang="en-US" sz="2000">
              <a:latin typeface="Times New Roman" panose="02020603050405020304" pitchFamily="18" charset="0"/>
              <a:cs typeface="Times New Roman" panose="02020603050405020304" pitchFamily="18" charset="0"/>
            </a:endParaRPr>
          </a:p>
        </p:txBody>
      </p:sp>
      <p:graphicFrame>
        <p:nvGraphicFramePr>
          <p:cNvPr id="23" name="Chart 22">
            <a:extLst>
              <a:ext uri="{FF2B5EF4-FFF2-40B4-BE49-F238E27FC236}">
                <a16:creationId xmlns="" xmlns:xdr="http://schemas.openxmlformats.org/drawingml/2006/spreadsheetDrawing" xmlns:a16="http://schemas.microsoft.com/office/drawing/2014/main" xmlns:lc="http://schemas.openxmlformats.org/drawingml/2006/lockedCanvas" id="{1F0B13FC-8261-CEB0-122E-F8CCB1AC2C43}"/>
              </a:ext>
            </a:extLst>
          </p:cNvPr>
          <p:cNvGraphicFramePr>
            <a:graphicFrameLocks/>
          </p:cNvGraphicFramePr>
          <p:nvPr>
            <p:extLst>
              <p:ext uri="{D42A27DB-BD31-4B8C-83A1-F6EECF244321}">
                <p14:modId xmlns:p14="http://schemas.microsoft.com/office/powerpoint/2010/main" val="3124469975"/>
              </p:ext>
            </p:extLst>
          </p:nvPr>
        </p:nvGraphicFramePr>
        <p:xfrm>
          <a:off x="6387612" y="2077425"/>
          <a:ext cx="4139914" cy="32985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64068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655646" y="820551"/>
            <a:ext cx="5381601" cy="523220"/>
          </a:xfrm>
          <a:prstGeom prst="rect">
            <a:avLst/>
          </a:prstGeom>
        </p:spPr>
        <p:txBody>
          <a:bodyPr wrap="none">
            <a:spAutoFit/>
          </a:bodyPr>
          <a:lstStyle/>
          <a:p>
            <a:r>
              <a:rPr lang="en-US" sz="2800" b="1" i="0" smtClean="0">
                <a:effectLst/>
                <a:latin typeface="Times New Roman" panose="02020603050405020304" pitchFamily="18" charset="0"/>
                <a:cs typeface="Times New Roman" panose="02020603050405020304" pitchFamily="18" charset="0"/>
              </a:rPr>
              <a:t>Manfaat Digitalisasi bagi Pebisnis</a:t>
            </a:r>
            <a:endParaRPr lang="en-US" sz="2800">
              <a:latin typeface="Times New Roman" panose="02020603050405020304" pitchFamily="18" charset="0"/>
              <a:cs typeface="Times New Roman" panose="02020603050405020304" pitchFamily="18" charset="0"/>
            </a:endParaRPr>
          </a:p>
        </p:txBody>
      </p:sp>
      <p:sp>
        <p:nvSpPr>
          <p:cNvPr id="4" name="Rectangle 3"/>
          <p:cNvSpPr/>
          <p:nvPr/>
        </p:nvSpPr>
        <p:spPr>
          <a:xfrm>
            <a:off x="1066800" y="2512536"/>
            <a:ext cx="9372600" cy="1477328"/>
          </a:xfrm>
          <a:prstGeom prst="rect">
            <a:avLst/>
          </a:prstGeom>
        </p:spPr>
        <p:txBody>
          <a:bodyPr wrap="square">
            <a:spAutoFit/>
          </a:bodyPr>
          <a:lstStyle/>
          <a:p>
            <a:pPr>
              <a:lnSpc>
                <a:spcPct val="150000"/>
              </a:lnSpc>
            </a:pPr>
            <a:r>
              <a:rPr lang="en-US" sz="2000" b="0" i="0" smtClean="0">
                <a:effectLst/>
                <a:latin typeface="Times New Roman" panose="02020603050405020304" pitchFamily="18" charset="0"/>
                <a:cs typeface="Times New Roman" panose="02020603050405020304" pitchFamily="18" charset="0"/>
              </a:rPr>
              <a:t>Manfaat digitalisasi bisnis, seperti memudahkan transaksi, memperluas pasar, dan meningkatkan sistem kerja yang lebih sistematis, adalah hal yang sangat positif. Ini akan membantu pelaku bisnis untuk meningkatkan daya saing mereka.</a:t>
            </a:r>
            <a:endParaRPr 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04485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402434" y="820551"/>
            <a:ext cx="6902852" cy="523220"/>
          </a:xfrm>
          <a:prstGeom prst="rect">
            <a:avLst/>
          </a:prstGeom>
        </p:spPr>
        <p:txBody>
          <a:bodyPr wrap="none">
            <a:spAutoFit/>
          </a:bodyPr>
          <a:lstStyle/>
          <a:p>
            <a:r>
              <a:rPr lang="en-US" sz="2800" b="1" i="0" smtClean="0">
                <a:effectLst/>
                <a:latin typeface="Times New Roman" panose="02020603050405020304" pitchFamily="18" charset="0"/>
                <a:cs typeface="Times New Roman" panose="02020603050405020304" pitchFamily="18" charset="0"/>
              </a:rPr>
              <a:t>Artificial Intelligence vs Cara Konvensional</a:t>
            </a:r>
            <a:endParaRPr lang="en-US" sz="2800">
              <a:latin typeface="Times New Roman" panose="02020603050405020304" pitchFamily="18" charset="0"/>
              <a:cs typeface="Times New Roman" panose="02020603050405020304" pitchFamily="18" charset="0"/>
            </a:endParaRPr>
          </a:p>
        </p:txBody>
      </p:sp>
      <p:sp>
        <p:nvSpPr>
          <p:cNvPr id="4" name="Rectangle 3"/>
          <p:cNvSpPr/>
          <p:nvPr/>
        </p:nvSpPr>
        <p:spPr>
          <a:xfrm>
            <a:off x="1402434" y="2677636"/>
            <a:ext cx="8744866" cy="1938992"/>
          </a:xfrm>
          <a:prstGeom prst="rect">
            <a:avLst/>
          </a:prstGeom>
        </p:spPr>
        <p:txBody>
          <a:bodyPr wrap="square">
            <a:spAutoFit/>
          </a:bodyPr>
          <a:lstStyle/>
          <a:p>
            <a:pPr>
              <a:lnSpc>
                <a:spcPct val="150000"/>
              </a:lnSpc>
            </a:pPr>
            <a:r>
              <a:rPr lang="en-US" sz="2000" b="0" i="0" smtClean="0">
                <a:effectLst/>
                <a:latin typeface="Times New Roman" panose="02020603050405020304" pitchFamily="18" charset="0"/>
                <a:cs typeface="Times New Roman" panose="02020603050405020304" pitchFamily="18" charset="0"/>
              </a:rPr>
              <a:t>AI memungkinkan otomatisasi tugas-tugas yang repetitif, meningkatkan efisiensi, akurasi, dan kemampuan pengambilan keputusan yang lebih baik. Hal ini membantu perusahaan dalam berbagai sektor untuk tetap bersaing di pasar yang semakin kompetitif.</a:t>
            </a:r>
            <a:endParaRPr 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5325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415626" y="974439"/>
            <a:ext cx="6134949" cy="369332"/>
          </a:xfrm>
          <a:prstGeom prst="rect">
            <a:avLst/>
          </a:prstGeom>
        </p:spPr>
        <p:txBody>
          <a:bodyPr wrap="none">
            <a:spAutoFit/>
          </a:bodyPr>
          <a:lstStyle/>
          <a:p>
            <a:r>
              <a:rPr lang="en-US" b="1" i="0" smtClean="0">
                <a:effectLst/>
                <a:latin typeface="Söhne"/>
              </a:rPr>
              <a:t>Indonesia, Negara Paling Optimistis akan Teknologi AI</a:t>
            </a:r>
            <a:endParaRPr lang="en-US"/>
          </a:p>
        </p:txBody>
      </p:sp>
      <p:sp>
        <p:nvSpPr>
          <p:cNvPr id="4" name="Rectangle 3"/>
          <p:cNvSpPr/>
          <p:nvPr/>
        </p:nvSpPr>
        <p:spPr>
          <a:xfrm>
            <a:off x="922645" y="2795389"/>
            <a:ext cx="3681160" cy="1938992"/>
          </a:xfrm>
          <a:prstGeom prst="rect">
            <a:avLst/>
          </a:prstGeom>
        </p:spPr>
        <p:txBody>
          <a:bodyPr wrap="square">
            <a:spAutoFit/>
          </a:bodyPr>
          <a:lstStyle/>
          <a:p>
            <a:pPr>
              <a:lnSpc>
                <a:spcPct val="150000"/>
              </a:lnSpc>
            </a:pPr>
            <a:r>
              <a:rPr lang="en-US" sz="2000" b="0" i="0" smtClean="0">
                <a:effectLst/>
                <a:latin typeface="Times New Roman" panose="02020603050405020304" pitchFamily="18" charset="0"/>
                <a:cs typeface="Times New Roman" panose="02020603050405020304" pitchFamily="18" charset="0"/>
              </a:rPr>
              <a:t>Indonesia tampaknya memiliki optimisme yang tinggi terkait teknologi AI, dengan mayoritas responden melihat manfaatnya.</a:t>
            </a:r>
            <a:endParaRPr lang="en-US" sz="2000">
              <a:latin typeface="Times New Roman" panose="02020603050405020304" pitchFamily="18" charset="0"/>
              <a:cs typeface="Times New Roman" panose="02020603050405020304" pitchFamily="18" charset="0"/>
            </a:endParaRPr>
          </a:p>
        </p:txBody>
      </p:sp>
      <p:graphicFrame>
        <p:nvGraphicFramePr>
          <p:cNvPr id="5" name="Chart 4">
            <a:extLst>
              <a:ext uri="{FF2B5EF4-FFF2-40B4-BE49-F238E27FC236}">
                <a16:creationId xmlns="" xmlns:xdr="http://schemas.openxmlformats.org/drawingml/2006/spreadsheetDrawing" xmlns:a16="http://schemas.microsoft.com/office/drawing/2014/main" xmlns:lc="http://schemas.openxmlformats.org/drawingml/2006/lockedCanvas" id="{D10A0F3D-623F-75E2-4193-C85D276C8CAC}"/>
              </a:ext>
            </a:extLst>
          </p:cNvPr>
          <p:cNvGraphicFramePr>
            <a:graphicFrameLocks/>
          </p:cNvGraphicFramePr>
          <p:nvPr>
            <p:extLst>
              <p:ext uri="{D42A27DB-BD31-4B8C-83A1-F6EECF244321}">
                <p14:modId xmlns:p14="http://schemas.microsoft.com/office/powerpoint/2010/main" val="1106940849"/>
              </p:ext>
            </p:extLst>
          </p:nvPr>
        </p:nvGraphicFramePr>
        <p:xfrm>
          <a:off x="5417567" y="2057780"/>
          <a:ext cx="5038397" cy="33093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77261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104900" y="974439"/>
            <a:ext cx="6959600" cy="369332"/>
          </a:xfrm>
          <a:prstGeom prst="rect">
            <a:avLst/>
          </a:prstGeom>
        </p:spPr>
        <p:txBody>
          <a:bodyPr wrap="square">
            <a:spAutoFit/>
          </a:bodyPr>
          <a:lstStyle/>
          <a:p>
            <a:r>
              <a:rPr lang="it-IT" b="1" i="0" smtClean="0">
                <a:effectLst/>
                <a:latin typeface="Söhne"/>
              </a:rPr>
              <a:t>Tantangan dalam Pengembangan Teknologi AI di Indonesia</a:t>
            </a:r>
            <a:endParaRPr lang="en-US"/>
          </a:p>
        </p:txBody>
      </p:sp>
      <p:sp>
        <p:nvSpPr>
          <p:cNvPr id="4" name="Rectangle 3"/>
          <p:cNvSpPr/>
          <p:nvPr/>
        </p:nvSpPr>
        <p:spPr>
          <a:xfrm>
            <a:off x="1104900" y="2866936"/>
            <a:ext cx="9550400" cy="1938992"/>
          </a:xfrm>
          <a:prstGeom prst="rect">
            <a:avLst/>
          </a:prstGeom>
        </p:spPr>
        <p:txBody>
          <a:bodyPr wrap="square">
            <a:spAutoFit/>
          </a:bodyPr>
          <a:lstStyle/>
          <a:p>
            <a:pPr>
              <a:lnSpc>
                <a:spcPct val="150000"/>
              </a:lnSpc>
            </a:pPr>
            <a:r>
              <a:rPr lang="en-US" sz="2000"/>
              <a:t>Namun, ada beberapa tantangan yang perlu diatasi, seperti regulasi, privasi data, kurangnya penjelasan tentang bagaimana AI mengambil keputusan, ketersediaan data yang representatif, dan kurangnya talenta dalam pengembangan dan penerapan teknologi AI.</a:t>
            </a:r>
            <a:endParaRPr 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1659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143000" y="689556"/>
            <a:ext cx="8242300" cy="954107"/>
          </a:xfrm>
          <a:prstGeom prst="rect">
            <a:avLst/>
          </a:prstGeom>
        </p:spPr>
        <p:txBody>
          <a:bodyPr wrap="square">
            <a:spAutoFit/>
          </a:bodyPr>
          <a:lstStyle/>
          <a:p>
            <a:r>
              <a:rPr lang="en-US" sz="2800" b="1" i="0" smtClean="0">
                <a:effectLst/>
                <a:latin typeface="Times New Roman" panose="02020603050405020304" pitchFamily="18" charset="0"/>
                <a:cs typeface="Times New Roman" panose="02020603050405020304" pitchFamily="18" charset="0"/>
              </a:rPr>
              <a:t>Kecerdasan Buatan di Indonesia: Situasi saat Ini dan Peluangnya</a:t>
            </a:r>
            <a:endParaRPr lang="en-US" sz="2800">
              <a:latin typeface="Times New Roman" panose="02020603050405020304" pitchFamily="18" charset="0"/>
              <a:cs typeface="Times New Roman" panose="02020603050405020304" pitchFamily="18" charset="0"/>
            </a:endParaRPr>
          </a:p>
        </p:txBody>
      </p:sp>
      <p:sp>
        <p:nvSpPr>
          <p:cNvPr id="4" name="Rectangle 3"/>
          <p:cNvSpPr/>
          <p:nvPr/>
        </p:nvSpPr>
        <p:spPr>
          <a:xfrm>
            <a:off x="1961983" y="2668014"/>
            <a:ext cx="7802217" cy="2400657"/>
          </a:xfrm>
          <a:prstGeom prst="rect">
            <a:avLst/>
          </a:prstGeom>
        </p:spPr>
        <p:txBody>
          <a:bodyPr wrap="square">
            <a:spAutoFit/>
          </a:bodyPr>
          <a:lstStyle/>
          <a:p>
            <a:pPr>
              <a:lnSpc>
                <a:spcPct val="150000"/>
              </a:lnSpc>
            </a:pPr>
            <a:r>
              <a:rPr lang="en-US" sz="2000" b="0" i="0" smtClean="0">
                <a:effectLst/>
                <a:latin typeface="Times New Roman" panose="02020603050405020304" pitchFamily="18" charset="0"/>
                <a:cs typeface="Times New Roman" panose="02020603050405020304" pitchFamily="18" charset="0"/>
              </a:rPr>
              <a:t>Penggunaan AI di Indonesia tampaknya semakin meluas, dengan berbagai sektor seperti logistik, sumber daya manusia, pendidikan, keamanan siber, dan layanan pelanggan mengadopsinya. Hal ini mencerminkan potensi besar AI untuk membantu meningkatkan efisiensi dan layanan di berbagai industri.</a:t>
            </a:r>
            <a:endParaRPr 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7316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0826" y="460956"/>
            <a:ext cx="1680540" cy="882815"/>
          </a:xfrm>
          <a:prstGeom prst="rect">
            <a:avLst/>
          </a:prstGeom>
        </p:spPr>
      </p:pic>
      <p:sp>
        <p:nvSpPr>
          <p:cNvPr id="3" name="Rectangle 2"/>
          <p:cNvSpPr/>
          <p:nvPr/>
        </p:nvSpPr>
        <p:spPr>
          <a:xfrm>
            <a:off x="1028700" y="697440"/>
            <a:ext cx="6096000" cy="646331"/>
          </a:xfrm>
          <a:prstGeom prst="rect">
            <a:avLst/>
          </a:prstGeom>
        </p:spPr>
        <p:txBody>
          <a:bodyPr>
            <a:spAutoFit/>
          </a:bodyPr>
          <a:lstStyle/>
          <a:p>
            <a:r>
              <a:rPr lang="en-US" b="1" i="0" smtClean="0">
                <a:effectLst/>
                <a:latin typeface="Söhne"/>
              </a:rPr>
              <a:t>Aplikasi Artificial Intelligence (AI) yang Paling Banyak Digunakan di Indonesia</a:t>
            </a:r>
            <a:endParaRPr lang="en-US"/>
          </a:p>
        </p:txBody>
      </p:sp>
      <p:graphicFrame>
        <p:nvGraphicFramePr>
          <p:cNvPr id="4" name="Chart 3">
            <a:extLst>
              <a:ext uri="{FF2B5EF4-FFF2-40B4-BE49-F238E27FC236}">
                <a16:creationId xmlns="" xmlns:xdr="http://schemas.openxmlformats.org/drawingml/2006/spreadsheetDrawing" xmlns:a16="http://schemas.microsoft.com/office/drawing/2014/main" xmlns:lc="http://schemas.openxmlformats.org/drawingml/2006/lockedCanvas" id="{1200C49E-F1F8-5C01-AE82-9550FE0FBC1D}"/>
              </a:ext>
            </a:extLst>
          </p:cNvPr>
          <p:cNvGraphicFramePr>
            <a:graphicFrameLocks/>
          </p:cNvGraphicFramePr>
          <p:nvPr>
            <p:extLst>
              <p:ext uri="{D42A27DB-BD31-4B8C-83A1-F6EECF244321}">
                <p14:modId xmlns:p14="http://schemas.microsoft.com/office/powerpoint/2010/main" val="1844048829"/>
              </p:ext>
            </p:extLst>
          </p:nvPr>
        </p:nvGraphicFramePr>
        <p:xfrm>
          <a:off x="2696606" y="1809203"/>
          <a:ext cx="6725690" cy="42894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408407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426</Words>
  <Application>Microsoft Office PowerPoint</Application>
  <PresentationFormat>Widescreen</PresentationFormat>
  <Paragraphs>25</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Söhne</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SMKI Utama2</dc:creator>
  <cp:lastModifiedBy>SMKI Utama2</cp:lastModifiedBy>
  <cp:revision>6</cp:revision>
  <dcterms:created xsi:type="dcterms:W3CDTF">2023-11-01T04:10:09Z</dcterms:created>
  <dcterms:modified xsi:type="dcterms:W3CDTF">2023-11-01T06:58:24Z</dcterms:modified>
</cp:coreProperties>
</file>